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2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1" r:id="rId14"/>
    <p:sldId id="267" r:id="rId15"/>
    <p:sldId id="269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9752" y="3212976"/>
            <a:ext cx="6172200" cy="886250"/>
          </a:xfrm>
        </p:spPr>
        <p:txBody>
          <a:bodyPr>
            <a:noAutofit/>
          </a:bodyPr>
          <a:lstStyle/>
          <a:p>
            <a:pPr algn="ctr"/>
            <a:r>
              <a:rPr lang="uk-UA" sz="5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Паралельність </a:t>
            </a:r>
            <a:br>
              <a:rPr lang="uk-UA" sz="5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5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5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54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площин</a:t>
            </a:r>
            <a:endParaRPr lang="ru-RU" sz="5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3182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7467600" cy="1143000"/>
          </a:xfrm>
        </p:spPr>
        <p:txBody>
          <a:bodyPr/>
          <a:lstStyle/>
          <a:p>
            <a:pPr algn="ctr"/>
            <a:r>
              <a:rPr lang="uk-UA" dirty="0"/>
              <a:t>Задача 1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39552" y="1208148"/>
            <a:ext cx="7467600" cy="4873752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Паралельні </a:t>
            </a:r>
            <a:r>
              <a:rPr lang="uk-UA" dirty="0"/>
              <a:t>площини α і </a:t>
            </a:r>
            <a:r>
              <a:rPr lang="uk-UA" i="1" dirty="0"/>
              <a:t>β </a:t>
            </a:r>
            <a:r>
              <a:rPr lang="uk-UA" dirty="0"/>
              <a:t>перетинають сторону АВ </a:t>
            </a:r>
            <a:r>
              <a:rPr lang="uk-UA" i="1" baseline="-25000" dirty="0"/>
              <a:t>  </a:t>
            </a:r>
            <a:r>
              <a:rPr lang="uk-UA" i="1" dirty="0" smtClean="0"/>
              <a:t>ВАС </a:t>
            </a:r>
            <a:r>
              <a:rPr lang="uk-UA" dirty="0"/>
              <a:t>відповідно в</a:t>
            </a:r>
            <a:r>
              <a:rPr lang="uk-UA" i="1" dirty="0"/>
              <a:t> </a:t>
            </a:r>
            <a:r>
              <a:rPr lang="uk-UA" dirty="0"/>
              <a:t>точках А</a:t>
            </a:r>
            <a:r>
              <a:rPr lang="uk-UA" baseline="-25000" dirty="0"/>
              <a:t>1 </a:t>
            </a:r>
            <a:r>
              <a:rPr lang="uk-UA" dirty="0"/>
              <a:t> і  А</a:t>
            </a:r>
            <a:r>
              <a:rPr lang="uk-UA" baseline="-25000" dirty="0"/>
              <a:t>2 </a:t>
            </a:r>
            <a:r>
              <a:rPr lang="uk-UA" dirty="0"/>
              <a:t>, а сторону АС – відповідно в точках В</a:t>
            </a:r>
            <a:r>
              <a:rPr lang="uk-UA" baseline="-25000" dirty="0"/>
              <a:t>1 </a:t>
            </a:r>
            <a:r>
              <a:rPr lang="uk-UA" dirty="0"/>
              <a:t>і В</a:t>
            </a:r>
            <a:r>
              <a:rPr lang="uk-UA" baseline="-25000" dirty="0"/>
              <a:t>2 </a:t>
            </a:r>
            <a:r>
              <a:rPr lang="uk-UA" dirty="0" smtClean="0"/>
              <a:t>.     А</a:t>
            </a:r>
            <a:r>
              <a:rPr lang="uk-UA" baseline="-25000" dirty="0" smtClean="0"/>
              <a:t>1</a:t>
            </a:r>
            <a:r>
              <a:rPr lang="uk-UA" dirty="0" smtClean="0"/>
              <a:t>А</a:t>
            </a:r>
            <a:r>
              <a:rPr lang="uk-UA" baseline="-25000" dirty="0" smtClean="0"/>
              <a:t>2 </a:t>
            </a:r>
            <a:r>
              <a:rPr lang="uk-UA" dirty="0"/>
              <a:t>=2 А</a:t>
            </a:r>
            <a:r>
              <a:rPr lang="uk-UA" baseline="-25000" dirty="0"/>
              <a:t>1</a:t>
            </a:r>
            <a:r>
              <a:rPr lang="uk-UA" dirty="0"/>
              <a:t>А        і  </a:t>
            </a:r>
            <a:r>
              <a:rPr lang="uk-UA" dirty="0" smtClean="0"/>
              <a:t>А</a:t>
            </a:r>
            <a:r>
              <a:rPr lang="uk-UA" baseline="-25000" dirty="0" smtClean="0"/>
              <a:t>1</a:t>
            </a:r>
            <a:r>
              <a:rPr lang="uk-UA" dirty="0" smtClean="0"/>
              <a:t>А</a:t>
            </a:r>
            <a:r>
              <a:rPr lang="uk-UA" baseline="-25000" dirty="0" smtClean="0"/>
              <a:t>2</a:t>
            </a:r>
            <a:r>
              <a:rPr lang="uk-UA" dirty="0" smtClean="0"/>
              <a:t> </a:t>
            </a:r>
            <a:r>
              <a:rPr lang="uk-UA" dirty="0"/>
              <a:t>= 12 см    =› А</a:t>
            </a:r>
            <a:r>
              <a:rPr lang="uk-UA" baseline="-25000" dirty="0"/>
              <a:t>1 </a:t>
            </a:r>
            <a:r>
              <a:rPr lang="uk-UA" dirty="0"/>
              <a:t>А = 6 </a:t>
            </a:r>
            <a:r>
              <a:rPr lang="uk-UA" dirty="0" smtClean="0"/>
              <a:t>см.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068960"/>
            <a:ext cx="3672408" cy="290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Равнобедренный треугольник 3"/>
          <p:cNvSpPr/>
          <p:nvPr/>
        </p:nvSpPr>
        <p:spPr>
          <a:xfrm>
            <a:off x="1043608" y="2132856"/>
            <a:ext cx="144016" cy="216024"/>
          </a:xfrm>
          <a:prstGeom prst="triangl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0045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>Задача </a:t>
            </a:r>
            <a:r>
              <a:rPr lang="uk-UA" dirty="0"/>
              <a:t>2 (усно)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50168" y="1052736"/>
            <a:ext cx="7467600" cy="4873752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Паралельні </a:t>
            </a:r>
            <a:r>
              <a:rPr lang="uk-UA" dirty="0"/>
              <a:t>відрізки А</a:t>
            </a:r>
            <a:r>
              <a:rPr lang="uk-UA" baseline="-25000" dirty="0"/>
              <a:t>1</a:t>
            </a:r>
            <a:r>
              <a:rPr lang="uk-UA" dirty="0"/>
              <a:t>А</a:t>
            </a:r>
            <a:r>
              <a:rPr lang="uk-UA" baseline="-25000" dirty="0"/>
              <a:t>2</a:t>
            </a:r>
            <a:r>
              <a:rPr lang="uk-UA" dirty="0"/>
              <a:t> , В</a:t>
            </a:r>
            <a:r>
              <a:rPr lang="uk-UA" baseline="-25000" dirty="0"/>
              <a:t>1</a:t>
            </a:r>
            <a:r>
              <a:rPr lang="uk-UA" dirty="0"/>
              <a:t>В</a:t>
            </a:r>
            <a:r>
              <a:rPr lang="uk-UA" baseline="-25000" dirty="0"/>
              <a:t>2</a:t>
            </a:r>
            <a:r>
              <a:rPr lang="uk-UA" dirty="0"/>
              <a:t>,  С</a:t>
            </a:r>
            <a:r>
              <a:rPr lang="uk-UA" baseline="-25000" dirty="0"/>
              <a:t>1</a:t>
            </a:r>
            <a:r>
              <a:rPr lang="uk-UA" dirty="0"/>
              <a:t>С</a:t>
            </a:r>
            <a:r>
              <a:rPr lang="uk-UA" baseline="-25000" dirty="0"/>
              <a:t>2 </a:t>
            </a:r>
            <a:r>
              <a:rPr lang="uk-UA" dirty="0"/>
              <a:t> розміщені між </a:t>
            </a:r>
            <a:r>
              <a:rPr lang="uk-UA" dirty="0" smtClean="0"/>
              <a:t>паралельними </a:t>
            </a:r>
            <a:r>
              <a:rPr lang="uk-UA" dirty="0" err="1"/>
              <a:t>площинами</a:t>
            </a:r>
            <a:r>
              <a:rPr lang="uk-UA" dirty="0"/>
              <a:t> α </a:t>
            </a:r>
            <a:r>
              <a:rPr lang="uk-UA" dirty="0" smtClean="0"/>
              <a:t>і </a:t>
            </a:r>
            <a:r>
              <a:rPr lang="uk-UA" i="1" dirty="0" smtClean="0"/>
              <a:t>β.</a:t>
            </a:r>
            <a:r>
              <a:rPr lang="uk-UA" dirty="0"/>
              <a:t>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а</a:t>
            </a:r>
            <a:r>
              <a:rPr lang="uk-UA" dirty="0"/>
              <a:t>) визначити вид чотирикутників А</a:t>
            </a:r>
            <a:r>
              <a:rPr lang="uk-UA" baseline="-25000" dirty="0"/>
              <a:t>1</a:t>
            </a:r>
            <a:r>
              <a:rPr lang="uk-UA" dirty="0"/>
              <a:t>В</a:t>
            </a:r>
            <a:r>
              <a:rPr lang="uk-UA" baseline="-25000" dirty="0"/>
              <a:t>1</a:t>
            </a:r>
            <a:r>
              <a:rPr lang="uk-UA" dirty="0"/>
              <a:t>В</a:t>
            </a:r>
            <a:r>
              <a:rPr lang="uk-UA" baseline="-25000" dirty="0"/>
              <a:t>2</a:t>
            </a:r>
            <a:r>
              <a:rPr lang="uk-UA" dirty="0"/>
              <a:t>А</a:t>
            </a:r>
            <a:r>
              <a:rPr lang="uk-UA" baseline="-25000" dirty="0"/>
              <a:t>2 </a:t>
            </a:r>
            <a:r>
              <a:rPr lang="uk-UA" dirty="0"/>
              <a:t>,</a:t>
            </a:r>
            <a:r>
              <a:rPr lang="uk-UA" baseline="-25000" dirty="0"/>
              <a:t>   </a:t>
            </a:r>
            <a:endParaRPr lang="uk-UA" baseline="-25000" dirty="0" smtClean="0"/>
          </a:p>
          <a:p>
            <a:pPr marL="0" indent="0">
              <a:buNone/>
            </a:pPr>
            <a:r>
              <a:rPr lang="uk-UA" dirty="0" smtClean="0"/>
              <a:t>В</a:t>
            </a:r>
            <a:r>
              <a:rPr lang="uk-UA" baseline="-25000" dirty="0" smtClean="0"/>
              <a:t>1</a:t>
            </a:r>
            <a:r>
              <a:rPr lang="uk-UA" dirty="0" smtClean="0"/>
              <a:t> </a:t>
            </a:r>
            <a:r>
              <a:rPr lang="uk-UA" dirty="0"/>
              <a:t>С</a:t>
            </a:r>
            <a:r>
              <a:rPr lang="uk-UA" baseline="-25000" dirty="0"/>
              <a:t>1</a:t>
            </a:r>
            <a:r>
              <a:rPr lang="uk-UA" dirty="0"/>
              <a:t> С</a:t>
            </a:r>
            <a:r>
              <a:rPr lang="uk-UA" baseline="-25000" dirty="0"/>
              <a:t>2</a:t>
            </a:r>
            <a:r>
              <a:rPr lang="uk-UA" dirty="0"/>
              <a:t> </a:t>
            </a:r>
            <a:r>
              <a:rPr lang="uk-UA" dirty="0" smtClean="0"/>
              <a:t>В</a:t>
            </a:r>
            <a:r>
              <a:rPr lang="uk-UA" baseline="-25000" dirty="0" smtClean="0"/>
              <a:t>2</a:t>
            </a:r>
          </a:p>
          <a:p>
            <a:pPr marL="0" indent="0">
              <a:buNone/>
            </a:pPr>
            <a:r>
              <a:rPr lang="uk-UA" dirty="0"/>
              <a:t>б) доведіть ,що Δ А</a:t>
            </a:r>
            <a:r>
              <a:rPr lang="uk-UA" baseline="-25000" dirty="0"/>
              <a:t>1</a:t>
            </a:r>
            <a:r>
              <a:rPr lang="uk-UA" dirty="0"/>
              <a:t> В</a:t>
            </a:r>
            <a:r>
              <a:rPr lang="uk-UA" baseline="-25000" dirty="0"/>
              <a:t>1 </a:t>
            </a:r>
            <a:r>
              <a:rPr lang="uk-UA" dirty="0"/>
              <a:t>С</a:t>
            </a:r>
            <a:r>
              <a:rPr lang="uk-UA" baseline="-25000" dirty="0"/>
              <a:t>1 </a:t>
            </a:r>
            <a:r>
              <a:rPr lang="uk-UA" dirty="0"/>
              <a:t>=</a:t>
            </a:r>
            <a:r>
              <a:rPr lang="uk-UA" baseline="-25000" dirty="0"/>
              <a:t>  </a:t>
            </a:r>
            <a:r>
              <a:rPr lang="uk-UA" dirty="0"/>
              <a:t>  Δ А</a:t>
            </a:r>
            <a:r>
              <a:rPr lang="uk-UA" baseline="-25000" dirty="0"/>
              <a:t>2</a:t>
            </a:r>
            <a:r>
              <a:rPr lang="uk-UA" dirty="0"/>
              <a:t> В</a:t>
            </a:r>
            <a:r>
              <a:rPr lang="uk-UA" baseline="-25000" dirty="0"/>
              <a:t>2</a:t>
            </a:r>
            <a:r>
              <a:rPr lang="uk-UA" dirty="0"/>
              <a:t> С</a:t>
            </a:r>
            <a:r>
              <a:rPr lang="uk-UA" baseline="-25000" dirty="0"/>
              <a:t>2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358483"/>
            <a:ext cx="4104456" cy="2925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1953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7467600" cy="1143000"/>
          </a:xfrm>
        </p:spPr>
        <p:txBody>
          <a:bodyPr/>
          <a:lstStyle/>
          <a:p>
            <a:pPr algn="ctr"/>
            <a:r>
              <a:rPr lang="uk-UA" dirty="0"/>
              <a:t>Задача 3.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sz="3200" dirty="0" smtClean="0"/>
              <a:t>Побудувати </a:t>
            </a:r>
            <a:r>
              <a:rPr lang="uk-UA" sz="3200" dirty="0"/>
              <a:t>переріз прямокутного паралелепіпеда </a:t>
            </a:r>
            <a:r>
              <a:rPr lang="uk-UA" sz="3200" i="1" dirty="0"/>
              <a:t>АВСДА</a:t>
            </a:r>
            <a:r>
              <a:rPr lang="uk-UA" sz="3200" i="1" baseline="-25000" dirty="0"/>
              <a:t>1</a:t>
            </a:r>
            <a:r>
              <a:rPr lang="uk-UA" sz="3200" i="1" dirty="0"/>
              <a:t>В</a:t>
            </a:r>
            <a:r>
              <a:rPr lang="uk-UA" sz="3200" i="1" baseline="-25000" dirty="0"/>
              <a:t>1</a:t>
            </a:r>
            <a:r>
              <a:rPr lang="uk-UA" sz="3200" i="1" dirty="0"/>
              <a:t>С</a:t>
            </a:r>
            <a:r>
              <a:rPr lang="uk-UA" sz="3200" i="1" baseline="-25000" dirty="0"/>
              <a:t>1</a:t>
            </a:r>
            <a:r>
              <a:rPr lang="uk-UA" sz="3200" i="1" dirty="0"/>
              <a:t>Д</a:t>
            </a:r>
            <a:r>
              <a:rPr lang="uk-UA" sz="3200" i="1" baseline="-25000" dirty="0"/>
              <a:t>1  </a:t>
            </a:r>
            <a:r>
              <a:rPr lang="uk-UA" sz="3200" dirty="0"/>
              <a:t>площиною α, яка проходить через вершини </a:t>
            </a:r>
            <a:r>
              <a:rPr lang="uk-UA" sz="3200" i="1" dirty="0"/>
              <a:t>А, С</a:t>
            </a:r>
            <a:r>
              <a:rPr lang="uk-UA" sz="3200" dirty="0"/>
              <a:t> і внутрішню точку </a:t>
            </a:r>
            <a:r>
              <a:rPr lang="uk-UA" sz="3200" i="1" dirty="0"/>
              <a:t>М</a:t>
            </a:r>
            <a:r>
              <a:rPr lang="uk-UA" sz="3200" dirty="0"/>
              <a:t> ребра  </a:t>
            </a:r>
            <a:r>
              <a:rPr lang="uk-UA" sz="3200" i="1" dirty="0"/>
              <a:t>А</a:t>
            </a:r>
            <a:r>
              <a:rPr lang="uk-UA" sz="3200" i="1" baseline="-25000" dirty="0"/>
              <a:t>1</a:t>
            </a:r>
            <a:r>
              <a:rPr lang="uk-UA" sz="3200" i="1" dirty="0"/>
              <a:t> </a:t>
            </a:r>
            <a:r>
              <a:rPr lang="uk-UA" sz="3200" i="1" dirty="0" smtClean="0"/>
              <a:t>Д</a:t>
            </a:r>
            <a:r>
              <a:rPr lang="uk-UA" sz="3200" i="1" baseline="-25000" dirty="0" smtClean="0"/>
              <a:t>1.</a:t>
            </a:r>
            <a:endParaRPr lang="ru-RU" sz="32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6624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Задача 4.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 smtClean="0"/>
              <a:t>Доведіть або спростуйте твердження: якщо дві прямі, що лежать в одній площині, паралельні другій площині, то ці площини паралельні.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64725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767485"/>
            <a:ext cx="3598486" cy="2618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709350"/>
            <a:ext cx="3384376" cy="2734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-1310281"/>
            <a:ext cx="8996502" cy="3077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altLang="ru-RU" sz="1400" dirty="0"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altLang="ru-RU" sz="1400" dirty="0"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altLang="ru-RU" sz="1400" dirty="0"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Тести на визначання  істинності математичних тверджень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(за малюнками).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(«+», якщо твердження істинне; «-» , якщо хибне)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04800" y="4454280"/>
            <a:ext cx="831894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Дві паралельні площини α і β перетинаються площиною γ по прямих  </a:t>
            </a:r>
            <a:r>
              <a:rPr kumimoji="0" lang="uk-UA" alt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</a:t>
            </a:r>
            <a:r>
              <a:rPr kumimoji="0" lang="uk-UA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і </a:t>
            </a:r>
            <a:r>
              <a:rPr kumimoji="0" lang="uk-UA" alt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 (мал.1)</a:t>
            </a:r>
            <a:endParaRPr kumimoji="0" lang="uk-UA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66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Домашнє завдання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    </a:t>
            </a:r>
            <a:r>
              <a:rPr lang="uk-UA" b="1" dirty="0" smtClean="0"/>
              <a:t>Підручник</a:t>
            </a:r>
          </a:p>
          <a:p>
            <a:r>
              <a:rPr lang="uk-UA" sz="4000" dirty="0" smtClean="0"/>
              <a:t>№ 960</a:t>
            </a:r>
          </a:p>
          <a:p>
            <a:r>
              <a:rPr lang="uk-UA" sz="4000" dirty="0" smtClean="0"/>
              <a:t>№ 965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48368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899592" y="620688"/>
            <a:ext cx="7467600" cy="4873752"/>
          </a:xfrm>
        </p:spPr>
        <p:txBody>
          <a:bodyPr/>
          <a:lstStyle/>
          <a:p>
            <a:pPr marL="0" indent="0">
              <a:buNone/>
            </a:pPr>
            <a:r>
              <a:rPr lang="uk-UA" sz="3200" dirty="0" smtClean="0"/>
              <a:t>« </a:t>
            </a:r>
            <a:r>
              <a:rPr lang="uk-UA" sz="3200" dirty="0"/>
              <a:t>Людина , мабуть, створена , щоб мислити ... Ми осягаємо істину не тільки розумом , а й серцем . »   </a:t>
            </a:r>
            <a:r>
              <a:rPr lang="ru-RU" dirty="0" smtClean="0"/>
              <a:t>						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/>
              <a:t>				</a:t>
            </a:r>
            <a:r>
              <a:rPr lang="uk-UA" sz="2800" dirty="0" err="1" smtClean="0"/>
              <a:t>Б.Паскаль</a:t>
            </a:r>
            <a:r>
              <a:rPr lang="uk-UA" sz="2800" dirty="0" smtClean="0"/>
              <a:t>   </a:t>
            </a:r>
            <a:r>
              <a:rPr lang="uk-UA" dirty="0" smtClean="0"/>
              <a:t>   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511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 уроку</a:t>
            </a: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uk-UA" i="1" dirty="0"/>
              <a:t>узагальнити знання учнів про взаємне розміщення двох </a:t>
            </a:r>
            <a:r>
              <a:rPr lang="uk-UA" i="1" dirty="0" err="1"/>
              <a:t>площин</a:t>
            </a:r>
            <a:r>
              <a:rPr lang="uk-UA" i="1" dirty="0"/>
              <a:t> у просторі. Удосконалити вміння розв’язування задач з  теми паралельність </a:t>
            </a:r>
            <a:r>
              <a:rPr lang="uk-UA" i="1" dirty="0" err="1"/>
              <a:t>площин</a:t>
            </a:r>
            <a:r>
              <a:rPr lang="uk-UA" i="1" dirty="0"/>
              <a:t>. Перевірити рівень засвоєння шляхом проведення </a:t>
            </a:r>
            <a:r>
              <a:rPr lang="uk-UA" i="1" dirty="0" smtClean="0"/>
              <a:t>математичного диктанту.</a:t>
            </a:r>
            <a:endParaRPr lang="ru-RU" dirty="0"/>
          </a:p>
          <a:p>
            <a:pPr marL="0" indent="0">
              <a:buNone/>
            </a:pPr>
            <a:r>
              <a:rPr lang="uk-UA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Обладнання:</a:t>
            </a:r>
            <a:r>
              <a:rPr lang="uk-UA" dirty="0"/>
              <a:t> </a:t>
            </a:r>
            <a:r>
              <a:rPr lang="uk-UA" i="1" dirty="0"/>
              <a:t>стереометричний набір.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706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pPr marL="0" indent="0" algn="ctr">
              <a:buNone/>
            </a:pPr>
            <a:r>
              <a:rPr lang="uk-UA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Блез</a:t>
            </a: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Паскаль</a:t>
            </a:r>
            <a:endParaRPr lang="uk-UA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60648"/>
            <a:ext cx="4214812" cy="541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0724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2006" y="836712"/>
            <a:ext cx="7520940" cy="548640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/>
              <a:t/>
            </a:r>
            <a:br>
              <a:rPr lang="uk-UA" b="1" dirty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/>
              <a:t/>
            </a:r>
            <a:br>
              <a:rPr lang="uk-UA" b="1" dirty="0"/>
            </a:br>
            <a:r>
              <a:rPr lang="uk-UA" b="1" dirty="0" smtClean="0">
                <a:solidFill>
                  <a:srgbClr val="0070C0"/>
                </a:solidFill>
              </a:rPr>
              <a:t>Перевірка </a:t>
            </a:r>
            <a:r>
              <a:rPr lang="uk-UA" b="1" dirty="0">
                <a:solidFill>
                  <a:srgbClr val="0070C0"/>
                </a:solidFill>
              </a:rPr>
              <a:t>домашнього завдання</a:t>
            </a:r>
            <a:r>
              <a:rPr lang="ru-RU" b="1" dirty="0">
                <a:solidFill>
                  <a:srgbClr val="0070C0"/>
                </a:solidFill>
              </a:rPr>
              <a:t/>
            </a:r>
            <a:br>
              <a:rPr lang="ru-RU" b="1" dirty="0">
                <a:solidFill>
                  <a:srgbClr val="0070C0"/>
                </a:solidFill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7467600" cy="4873752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	</a:t>
            </a:r>
            <a:r>
              <a:rPr lang="uk-UA" u="sng" dirty="0" smtClean="0"/>
              <a:t>Закінчити </a:t>
            </a:r>
            <a:r>
              <a:rPr lang="uk-UA" u="sng" dirty="0"/>
              <a:t>речення:</a:t>
            </a:r>
            <a:endParaRPr lang="ru-RU" u="sng" dirty="0"/>
          </a:p>
          <a:p>
            <a:pPr lvl="0"/>
            <a:r>
              <a:rPr lang="uk-UA" sz="3600" dirty="0"/>
              <a:t>Дві площини називаються </a:t>
            </a:r>
            <a:r>
              <a:rPr lang="uk-UA" sz="3600" i="1" dirty="0"/>
              <a:t>паралельними,</a:t>
            </a:r>
            <a:r>
              <a:rPr lang="uk-UA" sz="3600" dirty="0"/>
              <a:t> якщо…</a:t>
            </a:r>
            <a:endParaRPr lang="ru-RU" sz="3600" dirty="0"/>
          </a:p>
          <a:p>
            <a:pPr lvl="0"/>
            <a:r>
              <a:rPr lang="uk-UA" sz="3600" dirty="0"/>
              <a:t>Якщо дві прямі, що перетинаються і лежать в одній площині, паралельні…</a:t>
            </a:r>
            <a:endParaRPr lang="ru-RU" sz="3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399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000" b="1" u="sng" dirty="0" smtClean="0"/>
              <a:t>Закінчити речення:</a:t>
            </a:r>
            <a:endParaRPr lang="ru-RU" sz="2000" b="1" u="sng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556792"/>
            <a:ext cx="698477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sz="4400" dirty="0"/>
              <a:t>Паралельні площини перетинаються січною площиною по…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2051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5616" y="332656"/>
            <a:ext cx="59766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sz="3200" dirty="0"/>
              <a:t>Паралельні площини, перетинаючи паралельні прямі, відтинають…</a:t>
            </a:r>
            <a:endParaRPr lang="ru-RU" sz="3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087204"/>
            <a:ext cx="3744416" cy="407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29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rgbClr val="0070C0"/>
                </a:solidFill>
              </a:rPr>
              <a:t>Математичний диктант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06"/>
          <a:stretch>
            <a:fillRect/>
          </a:stretch>
        </p:blipFill>
        <p:spPr bwMode="auto">
          <a:xfrm>
            <a:off x="611560" y="2053270"/>
            <a:ext cx="3808108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8330" y="2110533"/>
            <a:ext cx="4317806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200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947237130"/>
              </p:ext>
            </p:extLst>
          </p:nvPr>
        </p:nvGraphicFramePr>
        <p:xfrm>
          <a:off x="683568" y="1772816"/>
          <a:ext cx="7632848" cy="2160239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649163"/>
                <a:gridCol w="1010429"/>
                <a:gridCol w="1705050"/>
                <a:gridCol w="763205"/>
                <a:gridCol w="900375"/>
                <a:gridCol w="1520827"/>
                <a:gridCol w="1083799"/>
              </a:tblGrid>
              <a:tr h="6181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98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В-І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А</a:t>
                      </a:r>
                      <a:r>
                        <a:rPr lang="uk-UA" sz="1400" baseline="-25000">
                          <a:effectLst/>
                        </a:rPr>
                        <a:t>1</a:t>
                      </a:r>
                      <a:r>
                        <a:rPr lang="uk-UA" sz="1400">
                          <a:effectLst/>
                        </a:rPr>
                        <a:t> С</a:t>
                      </a:r>
                      <a:r>
                        <a:rPr lang="uk-UA" sz="1400" baseline="-250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В В</a:t>
                      </a:r>
                      <a:r>
                        <a:rPr lang="uk-UA" sz="1400" baseline="-25000" dirty="0">
                          <a:effectLst/>
                        </a:rPr>
                        <a:t>1, </a:t>
                      </a:r>
                      <a:r>
                        <a:rPr lang="uk-UA" sz="1400" dirty="0">
                          <a:effectLst/>
                        </a:rPr>
                        <a:t>С С</a:t>
                      </a:r>
                      <a:r>
                        <a:rPr lang="uk-UA" sz="1400" baseline="-25000" dirty="0">
                          <a:effectLst/>
                        </a:rPr>
                        <a:t>1, </a:t>
                      </a:r>
                      <a:r>
                        <a:rPr lang="uk-UA" sz="1400" dirty="0">
                          <a:effectLst/>
                        </a:rPr>
                        <a:t>Д Д</a:t>
                      </a:r>
                      <a:r>
                        <a:rPr lang="uk-UA" sz="1400" baseline="-250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60</a:t>
                      </a:r>
                      <a:r>
                        <a:rPr lang="uk-UA" sz="1400" baseline="300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3√3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Паралелограм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30 см</a:t>
                      </a:r>
                      <a:r>
                        <a:rPr lang="uk-UA" sz="1400" baseline="30000" dirty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922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В-ІІ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А</a:t>
                      </a:r>
                      <a:r>
                        <a:rPr lang="uk-UA" sz="1400" baseline="-25000">
                          <a:effectLst/>
                        </a:rPr>
                        <a:t>1</a:t>
                      </a:r>
                      <a:r>
                        <a:rPr lang="uk-UA" sz="1400">
                          <a:effectLst/>
                        </a:rPr>
                        <a:t> С</a:t>
                      </a:r>
                      <a:r>
                        <a:rPr lang="uk-UA" sz="1400" baseline="-250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В В</a:t>
                      </a:r>
                      <a:r>
                        <a:rPr lang="uk-UA" sz="1400" baseline="-25000">
                          <a:effectLst/>
                        </a:rPr>
                        <a:t>1, </a:t>
                      </a:r>
                      <a:r>
                        <a:rPr lang="uk-UA" sz="1400">
                          <a:effectLst/>
                        </a:rPr>
                        <a:t>С С</a:t>
                      </a:r>
                      <a:r>
                        <a:rPr lang="uk-UA" sz="1400" baseline="-25000">
                          <a:effectLst/>
                        </a:rPr>
                        <a:t>1, </a:t>
                      </a:r>
                      <a:r>
                        <a:rPr lang="uk-UA" sz="1400">
                          <a:effectLst/>
                        </a:rPr>
                        <a:t>Д Д</a:t>
                      </a:r>
                      <a:r>
                        <a:rPr lang="uk-UA" sz="1400" baseline="-250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60</a:t>
                      </a:r>
                      <a:r>
                        <a:rPr lang="uk-UA" sz="1400" baseline="300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3√3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Трапеція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30 см</a:t>
                      </a:r>
                      <a:r>
                        <a:rPr lang="uk-UA" sz="1400" baseline="30000" dirty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83568" y="762472"/>
            <a:ext cx="70638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Відповіді: (кожне завдання оцінюється в 2 бали)</a:t>
            </a:r>
            <a:endParaRPr kumimoji="0" lang="uk-UA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07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Висновок: питання класу: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uk-UA" dirty="0" smtClean="0"/>
              <a:t>Знайдіть </a:t>
            </a:r>
            <a:r>
              <a:rPr lang="uk-UA" dirty="0"/>
              <a:t>у класній кімнаті модель двох паралельних </a:t>
            </a:r>
            <a:r>
              <a:rPr lang="uk-UA" dirty="0" err="1"/>
              <a:t>площин</a:t>
            </a:r>
            <a:r>
              <a:rPr lang="uk-UA" dirty="0"/>
              <a:t>, які перетинаються третьою.</a:t>
            </a:r>
            <a:endParaRPr lang="ru-RU" dirty="0"/>
          </a:p>
          <a:p>
            <a:pPr lvl="0"/>
            <a:r>
              <a:rPr lang="uk-UA" dirty="0"/>
              <a:t>Покажіть лінії перетину цих </a:t>
            </a:r>
            <a:r>
              <a:rPr lang="uk-UA" dirty="0" err="1"/>
              <a:t>площин</a:t>
            </a:r>
            <a:r>
              <a:rPr lang="uk-UA" dirty="0"/>
              <a:t> третьою площиною.</a:t>
            </a:r>
            <a:endParaRPr lang="ru-RU" dirty="0"/>
          </a:p>
          <a:p>
            <a:pPr lvl="0"/>
            <a:r>
              <a:rPr lang="uk-UA" dirty="0"/>
              <a:t>Що можна сказати про взаємне розташування  </a:t>
            </a:r>
            <a:r>
              <a:rPr lang="uk-UA" dirty="0" smtClean="0"/>
              <a:t>прямих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159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114</TotalTime>
  <Words>352</Words>
  <Application>Microsoft Office PowerPoint</Application>
  <PresentationFormat>Экран (4:3)</PresentationFormat>
  <Paragraphs>76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Эркер</vt:lpstr>
      <vt:lpstr>Паралельність   площин</vt:lpstr>
      <vt:lpstr>Презентация PowerPoint</vt:lpstr>
      <vt:lpstr>Презентация PowerPoint</vt:lpstr>
      <vt:lpstr>    Перевірка домашнього завдання </vt:lpstr>
      <vt:lpstr>Закінчити речення:</vt:lpstr>
      <vt:lpstr>Презентация PowerPoint</vt:lpstr>
      <vt:lpstr>Математичний диктант</vt:lpstr>
      <vt:lpstr>Презентация PowerPoint</vt:lpstr>
      <vt:lpstr>Висновок: питання класу: </vt:lpstr>
      <vt:lpstr>Задача 1.</vt:lpstr>
      <vt:lpstr>  Задача 2 (усно) </vt:lpstr>
      <vt:lpstr>Задача 3. </vt:lpstr>
      <vt:lpstr>Задача 4.</vt:lpstr>
      <vt:lpstr>Презентация PowerPoint</vt:lpstr>
      <vt:lpstr>Домашнє завдання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Паралельність площин</dc:title>
  <dc:creator>ПК</dc:creator>
  <cp:lastModifiedBy>Таня</cp:lastModifiedBy>
  <cp:revision>9</cp:revision>
  <dcterms:created xsi:type="dcterms:W3CDTF">2017-10-31T15:48:21Z</dcterms:created>
  <dcterms:modified xsi:type="dcterms:W3CDTF">2017-11-02T09:44:51Z</dcterms:modified>
</cp:coreProperties>
</file>